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8" r:id="rId3"/>
    <p:sldId id="319" r:id="rId4"/>
    <p:sldId id="261" r:id="rId5"/>
    <p:sldId id="263" r:id="rId6"/>
    <p:sldId id="304" r:id="rId7"/>
    <p:sldId id="267" r:id="rId8"/>
    <p:sldId id="259" r:id="rId9"/>
    <p:sldId id="303" r:id="rId10"/>
    <p:sldId id="322" r:id="rId11"/>
    <p:sldId id="321" r:id="rId12"/>
    <p:sldId id="295" r:id="rId13"/>
    <p:sldId id="324" r:id="rId14"/>
    <p:sldId id="325" r:id="rId15"/>
    <p:sldId id="293" r:id="rId16"/>
    <p:sldId id="326" r:id="rId17"/>
    <p:sldId id="323" r:id="rId18"/>
    <p:sldId id="291" r:id="rId19"/>
    <p:sldId id="292" r:id="rId20"/>
    <p:sldId id="298" r:id="rId21"/>
    <p:sldId id="314" r:id="rId22"/>
    <p:sldId id="302" r:id="rId23"/>
    <p:sldId id="320" r:id="rId24"/>
    <p:sldId id="299" r:id="rId25"/>
    <p:sldId id="301" r:id="rId26"/>
    <p:sldId id="300" r:id="rId27"/>
    <p:sldId id="315" r:id="rId28"/>
    <p:sldId id="327" r:id="rId29"/>
    <p:sldId id="272" r:id="rId30"/>
    <p:sldId id="309" r:id="rId31"/>
    <p:sldId id="308" r:id="rId32"/>
    <p:sldId id="307" r:id="rId33"/>
    <p:sldId id="305" r:id="rId34"/>
    <p:sldId id="317" r:id="rId35"/>
    <p:sldId id="311" r:id="rId36"/>
    <p:sldId id="318" r:id="rId37"/>
    <p:sldId id="313" r:id="rId38"/>
    <p:sldId id="268" r:id="rId39"/>
    <p:sldId id="280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 Slab" pitchFamily="2" charset="0"/>
      <p:regular r:id="rId46"/>
      <p:bold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0"/>
    <p:restoredTop sz="93609"/>
  </p:normalViewPr>
  <p:slideViewPr>
    <p:cSldViewPr snapToGrid="0" snapToObjects="1">
      <p:cViewPr varScale="1">
        <p:scale>
          <a:sx n="122" d="100"/>
          <a:sy n="122" d="100"/>
        </p:scale>
        <p:origin x="1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9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846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36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15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42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4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8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31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63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03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265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5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1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million 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095982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unsupervised learning?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568235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Data isn’t free.</a:t>
            </a:r>
          </a:p>
          <a:p>
            <a:r>
              <a:rPr lang="en-US" sz="2400" dirty="0"/>
              <a:t>Labels can be costly.</a:t>
            </a:r>
          </a:p>
          <a:p>
            <a:r>
              <a:rPr lang="en-US" sz="2400" dirty="0"/>
              <a:t>We may not know how many classes of things we are looking for.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this with graphs? </a:t>
            </a:r>
            <a:r>
              <a:rPr lang="en-US" dirty="0">
                <a:sym typeface="Wingdings" pitchFamily="2" charset="2"/>
              </a:rPr>
              <a:t> Community detection!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Community</a:t>
            </a:r>
            <a:r>
              <a:rPr lang="en-US" sz="2400" dirty="0"/>
              <a:t> </a:t>
            </a:r>
          </a:p>
          <a:p>
            <a:pPr lvl="1"/>
            <a:r>
              <a:rPr lang="en-US" sz="1800" dirty="0"/>
              <a:t>substructure of a graph where nodes within structure are more densely connected to each other than nodes outside the substructure.</a:t>
            </a:r>
          </a:p>
          <a:p>
            <a:r>
              <a:rPr lang="en-US" sz="2400" dirty="0"/>
              <a:t>Think of this as like a </a:t>
            </a:r>
            <a:r>
              <a:rPr lang="en-US" sz="2400" b="1" dirty="0"/>
              <a:t>cluster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179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4364734" y="6025358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Zachary karate club dataset -- KONECT, April 2017.</a:t>
            </a:r>
          </a:p>
        </p:txBody>
      </p:sp>
      <p:pic>
        <p:nvPicPr>
          <p:cNvPr id="1025" name="Picture 1" descr="/var/folders/dj/r77qtsh52898jhghw05g6q30000bzm/T/com.microsoft.Powerpoint/WebArchiveCopyPasteTempFiles/p168">
            <a:extLst>
              <a:ext uri="{FF2B5EF4-FFF2-40B4-BE49-F238E27FC236}">
                <a16:creationId xmlns:a16="http://schemas.microsoft.com/office/drawing/2014/main" id="{EB97ADEB-8B20-3147-B6C5-0E4EE5AE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02" y="1398339"/>
            <a:ext cx="6601598" cy="457640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buFont typeface="+mj-lt"/>
              <a:buAutoNum type="arabicPeriod"/>
            </a:pPr>
            <a:r>
              <a:rPr lang="en-US" dirty="0"/>
              <a:t>Edges are correlated, not random!</a:t>
            </a:r>
          </a:p>
          <a:p>
            <a:pPr marL="552449" indent="-514350">
              <a:buFont typeface="+mj-lt"/>
              <a:buAutoNum type="arabicPeriod"/>
            </a:pPr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764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buFont typeface="+mj-lt"/>
              <a:buAutoNum type="arabicPeriod"/>
            </a:pPr>
            <a:r>
              <a:rPr lang="en-US" dirty="0"/>
              <a:t>Edges are correlated, not random!</a:t>
            </a:r>
          </a:p>
          <a:p>
            <a:pPr marL="552449" indent="-514350"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645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334" y="784684"/>
            <a:ext cx="5578452" cy="4767401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Influence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469931" y="5809915"/>
            <a:ext cx="648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52" y="3840199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buFont typeface="+mj-lt"/>
              <a:buAutoNum type="arabicPeriod"/>
            </a:pPr>
            <a:r>
              <a:rPr lang="en-US" dirty="0"/>
              <a:t>Edges are correlated, not random!</a:t>
            </a:r>
          </a:p>
          <a:p>
            <a:pPr marL="552449" indent="-514350"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Homophily</a:t>
            </a:r>
            <a:r>
              <a:rPr lang="en-US" dirty="0"/>
              <a:t>: “birds of a feather, flock together” (aka assortative mixing).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89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81426" y="2224439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Homophily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5553239" y="6117304"/>
            <a:ext cx="290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Garimella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Morales, et al, KDD’18.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7CA0-2C41-7B4D-9E83-7ECD4B05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24" y="1483648"/>
            <a:ext cx="8157811" cy="4591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2D921-48DD-5D45-894A-F1050E2F6432}"/>
              </a:ext>
            </a:extLst>
          </p:cNvPr>
          <p:cNvSpPr txBox="1"/>
          <p:nvPr/>
        </p:nvSpPr>
        <p:spPr>
          <a:xfrm>
            <a:off x="1343199" y="1605086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Polarization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292642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Graph Mining in Action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What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 (now </a:t>
            </a:r>
            <a:r>
              <a:rPr lang="en-US" sz="2600" dirty="0" err="1"/>
              <a:t>Xandr</a:t>
            </a:r>
            <a:r>
              <a:rPr lang="en-US" sz="2600" dirty="0"/>
              <a:t>).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hiker.</a:t>
            </a:r>
          </a:p>
          <a:p>
            <a:pPr marL="0" indent="0">
              <a:buNone/>
            </a:pPr>
            <a:r>
              <a:rPr lang="en-US" sz="2600" dirty="0"/>
              <a:t>Reader of books and papers.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Sample files, write custom parser for </a:t>
            </a:r>
            <a:r>
              <a:rPr lang="en-US" sz="2400" dirty="0" err="1"/>
              <a:t>warc</a:t>
            </a:r>
            <a:r>
              <a:rPr lang="en-US" sz="2400" dirty="0"/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Graphframes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I‘ll talk about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Clean Common Crawl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dataset.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Sample files, write custom parser for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warc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files, extract links from html.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Load graph into </a:t>
            </a:r>
            <a:r>
              <a:rPr lang="en-US" sz="2400" b="1" dirty="0" err="1">
                <a:solidFill>
                  <a:schemeClr val="tx1"/>
                </a:solidFill>
              </a:rPr>
              <a:t>Graphframes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Filter, clean, repeat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. Do this, a lot.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941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 Libraries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93061B-50E0-F743-83BF-03AEC0519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343507"/>
              </p:ext>
            </p:extLst>
          </p:nvPr>
        </p:nvGraphicFramePr>
        <p:xfrm>
          <a:off x="585625" y="1396999"/>
          <a:ext cx="8250148" cy="50140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2537">
                  <a:extLst>
                    <a:ext uri="{9D8B030D-6E8A-4147-A177-3AD203B41FA5}">
                      <a16:colId xmlns:a16="http://schemas.microsoft.com/office/drawing/2014/main" val="404644778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3354015247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258353230"/>
                    </a:ext>
                  </a:extLst>
                </a:gridCol>
                <a:gridCol w="2062537">
                  <a:extLst>
                    <a:ext uri="{9D8B030D-6E8A-4147-A177-3AD203B41FA5}">
                      <a16:colId xmlns:a16="http://schemas.microsoft.com/office/drawing/2014/main" val="2858059034"/>
                    </a:ext>
                  </a:extLst>
                </a:gridCol>
              </a:tblGrid>
              <a:tr h="7162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is_python</a:t>
                      </a: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Visualization?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278839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networkx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28229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 err="1"/>
                        <a:t>Gephi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Single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498092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Spark </a:t>
                      </a:r>
                      <a:r>
                        <a:rPr lang="en-US" i="0" dirty="0" err="1"/>
                        <a:t>GraphFrames</a:t>
                      </a:r>
                      <a:r>
                        <a:rPr lang="en-US" i="0" dirty="0"/>
                        <a:t> or </a:t>
                      </a:r>
                      <a:r>
                        <a:rPr lang="en-US" i="0" dirty="0" err="1"/>
                        <a:t>GraphX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Multiple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Yes, plug in other libraries.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17783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Apache </a:t>
                      </a:r>
                      <a:r>
                        <a:rPr lang="en-US" i="0" dirty="0" err="1"/>
                        <a:t>Giraph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283644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Neo4j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/>
                        <a:t>Multiple machines.</a:t>
                      </a:r>
                    </a:p>
                    <a:p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32355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r>
                        <a:rPr lang="en-US" i="0" dirty="0"/>
                        <a:t>Bespoke solutions (here be dragons)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Many more machines.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320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09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766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18701-166B-BA47-8F35-9EEEE5623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2" y="1447045"/>
            <a:ext cx="7872397" cy="46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3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See top nodes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00B4-ADE3-0640-B4AC-3FE0EEFC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41" y="1554365"/>
            <a:ext cx="6307119" cy="45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Label Propagation Algorithm (LPA)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Labelled data is not required</a:t>
            </a:r>
            <a:r>
              <a:rPr lang="en-US" sz="2400" dirty="0"/>
              <a:t>. 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External parameter setting is nice, but not strictly necessary.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 dirty="0"/>
              <a:t>Runs in near linear time.</a:t>
            </a:r>
          </a:p>
          <a:p>
            <a:pPr marL="552449" lvl="0" indent="-514350">
              <a:buFont typeface="+mj-lt"/>
              <a:buAutoNum type="arabicPeriod"/>
            </a:pPr>
            <a:r>
              <a:rPr lang="en-US" sz="2400" b="1"/>
              <a:t>Interpretability.</a:t>
            </a: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054D8-1B47-4045-88A5-9E079304B2B2}"/>
              </a:ext>
            </a:extLst>
          </p:cNvPr>
          <p:cNvSpPr/>
          <p:nvPr/>
        </p:nvSpPr>
        <p:spPr>
          <a:xfrm>
            <a:off x="2517169" y="5427201"/>
            <a:ext cx="64359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6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0819F-47CE-2B46-9253-658544B8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83" y="1371108"/>
            <a:ext cx="5620035" cy="49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3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4.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Discussion 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306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&gt; 15 million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nodes. Filter, clean, repeat.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3,573 sites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Size of largest community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dirty="0"/>
              <a:t>4,782</a:t>
            </a:r>
            <a:endParaRPr sz="72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Communities detected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Agenda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400965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Why? </a:t>
            </a:r>
          </a:p>
          <a:p>
            <a:pPr lvl="1"/>
            <a:r>
              <a:rPr lang="en-US" sz="2000" dirty="0"/>
              <a:t>Labelled data is not always available. Graphs can help.</a:t>
            </a:r>
          </a:p>
          <a:p>
            <a:pPr lvl="0"/>
            <a:r>
              <a:rPr lang="en-US" sz="2000" b="1" dirty="0"/>
              <a:t>How? </a:t>
            </a:r>
          </a:p>
          <a:p>
            <a:pPr lvl="1"/>
            <a:r>
              <a:rPr lang="en-US" sz="2000" dirty="0"/>
              <a:t>Unsupervised clustering (finding groups of similar objects from underlying graph structure).</a:t>
            </a:r>
          </a:p>
          <a:p>
            <a:pPr lvl="0"/>
            <a:r>
              <a:rPr lang="en-US" sz="2000" b="1" dirty="0"/>
              <a:t>What? </a:t>
            </a:r>
          </a:p>
          <a:p>
            <a:pPr lvl="1"/>
            <a:r>
              <a:rPr lang="en-US" sz="2000" dirty="0"/>
              <a:t>Detect communities in large web graph.</a:t>
            </a:r>
            <a:endParaRPr lang="en-US" sz="2000" b="1" dirty="0"/>
          </a:p>
          <a:p>
            <a:pPr lvl="0"/>
            <a:r>
              <a:rPr lang="en-US" sz="2000" b="1" dirty="0"/>
              <a:t>Discussion</a:t>
            </a:r>
            <a:endParaRPr lang="en-US" sz="2000" dirty="0"/>
          </a:p>
          <a:p>
            <a:pPr marL="533387" lvl="1" indent="0">
              <a:buNone/>
            </a:pPr>
            <a:endParaRPr lang="en-US" sz="2000" dirty="0"/>
          </a:p>
          <a:p>
            <a:pPr marL="38099" lv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B7D1B-8DB7-F946-941E-24D53064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74" y="3691608"/>
            <a:ext cx="2474257" cy="24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9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27314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LPA converges around 5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41984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dirty="0"/>
              <a:t>Cookie cutter bedbug sites and sites with similar content resources</a:t>
            </a:r>
            <a:r>
              <a:rPr lang="en-US" sz="2400" dirty="0"/>
              <a:t>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071158"/>
            <a:ext cx="3370383" cy="1831242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Applications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class labels with no previous data.</a:t>
            </a:r>
          </a:p>
          <a:p>
            <a:r>
              <a:rPr lang="en-US" dirty="0"/>
              <a:t>Recommender for similar sites.</a:t>
            </a:r>
          </a:p>
          <a:p>
            <a:r>
              <a:rPr lang="en-US" dirty="0"/>
              <a:t>High-level groupings for audience segmentations, classification.</a:t>
            </a:r>
          </a:p>
          <a:p>
            <a:r>
              <a:rPr lang="en-US" dirty="0"/>
              <a:t>Anomaly detection.</a:t>
            </a:r>
          </a:p>
          <a:p>
            <a:r>
              <a:rPr lang="en-US" dirty="0"/>
              <a:t>Part of semi-supervised ensemble.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11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Future Research Ideas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 in </a:t>
            </a:r>
            <a:r>
              <a:rPr lang="en-US" b="1" dirty="0"/>
              <a:t>edge attributes</a:t>
            </a:r>
            <a:r>
              <a:rPr lang="en-US" dirty="0"/>
              <a:t> (link types, degree, external metadata,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Monitor nodes of </a:t>
            </a:r>
            <a:r>
              <a:rPr lang="en-US" b="1" dirty="0"/>
              <a:t>high centrality</a:t>
            </a:r>
            <a:r>
              <a:rPr lang="en-US" dirty="0"/>
              <a:t>.</a:t>
            </a:r>
          </a:p>
          <a:p>
            <a:r>
              <a:rPr lang="en-US" dirty="0"/>
              <a:t>Observe how web graphs </a:t>
            </a:r>
            <a:r>
              <a:rPr lang="en-US" b="1" dirty="0"/>
              <a:t>change over time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8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do I love graphs?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Graphs encode valuable, implicit information. </a:t>
            </a:r>
          </a:p>
          <a:p>
            <a:pPr lvl="0"/>
            <a:r>
              <a:rPr lang="en-US" dirty="0"/>
              <a:t>Useful for unsupervised learning and grouping similar objects.</a:t>
            </a:r>
          </a:p>
          <a:p>
            <a:pPr lvl="0"/>
            <a:r>
              <a:rPr lang="en-US" dirty="0"/>
              <a:t>Graphs are fascinating!</a:t>
            </a:r>
          </a:p>
          <a:p>
            <a:pPr marL="38099" lvl="0" indent="0">
              <a:buNone/>
            </a:pPr>
            <a:endParaRPr lang="en-US" dirty="0"/>
          </a:p>
          <a:p>
            <a:pPr marL="38099" lvl="0" indent="0">
              <a:buNone/>
            </a:pPr>
            <a:r>
              <a:rPr lang="en-US" b="1" dirty="0"/>
              <a:t>Graphs as problem-solving framework.</a:t>
            </a:r>
            <a:endParaRPr b="1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617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Obligatory Summary Slide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very powerful for semi- and unsupervised problems.</a:t>
            </a:r>
          </a:p>
          <a:p>
            <a:r>
              <a:rPr lang="en-US" dirty="0"/>
              <a:t>Community detection to group objects with graph structure.</a:t>
            </a:r>
          </a:p>
          <a:p>
            <a:r>
              <a:rPr lang="en-US" dirty="0"/>
              <a:t>How-to, limitations, results.</a:t>
            </a:r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37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tip of the iceberg is what I talked about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Didn’t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parsing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 (forthcoming)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2925011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me at:</a:t>
            </a:r>
            <a:endParaRPr sz="2400" dirty="0"/>
          </a:p>
          <a:p>
            <a:pPr marL="0" indent="0">
              <a:buNone/>
            </a:pPr>
            <a:r>
              <a:rPr lang="en" sz="2400" dirty="0"/>
              <a:t>wsuen13@gmail.com</a:t>
            </a:r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 err="1"/>
              <a:t>Github</a:t>
            </a:r>
            <a:r>
              <a:rPr lang="en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M</a:t>
            </a:r>
            <a:r>
              <a:rPr lang="en" sz="2400" dirty="0" err="1"/>
              <a:t>edium</a:t>
            </a:r>
            <a:r>
              <a:rPr lang="en" sz="2400" dirty="0"/>
              <a:t>: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Graphs 101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A10C4-1764-C045-AA89-BA29DEFA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25" y="1217932"/>
            <a:ext cx="3972910" cy="3904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D6E44-A27D-894C-AFF4-8B00DD0B1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66" y="1412465"/>
            <a:ext cx="3774965" cy="3709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9BE32-C7C5-CE4D-AC3F-D007910703FB}"/>
              </a:ext>
            </a:extLst>
          </p:cNvPr>
          <p:cNvSpPr txBox="1"/>
          <p:nvPr/>
        </p:nvSpPr>
        <p:spPr>
          <a:xfrm>
            <a:off x="1555531" y="5300702"/>
            <a:ext cx="250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Undirected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3F10E-C352-4A4D-9A8B-79E68E8B3F10}"/>
              </a:ext>
            </a:extLst>
          </p:cNvPr>
          <p:cNvSpPr txBox="1"/>
          <p:nvPr/>
        </p:nvSpPr>
        <p:spPr>
          <a:xfrm>
            <a:off x="6293968" y="5300702"/>
            <a:ext cx="250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Directed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79631-AD28-934B-B4D3-3D3F65BE5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745" y="4536173"/>
            <a:ext cx="586171" cy="586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My research: Web 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188450" y="4781548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Child 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188450" y="1928486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Parent 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(directed edge)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substructures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590942" y="5645528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 encode information about: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9080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33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Communities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686351" y="2133601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</a:t>
            </a:r>
            <a:endParaRPr sz="1600" b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6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Look, ma! No labels!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49238-46F0-C749-BB4C-8296C282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1" y="1778442"/>
            <a:ext cx="8407400" cy="3771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5F26C-EBD1-6A4A-8176-38FD610BFD0E}"/>
              </a:ext>
            </a:extLst>
          </p:cNvPr>
          <p:cNvSpPr/>
          <p:nvPr/>
        </p:nvSpPr>
        <p:spPr>
          <a:xfrm>
            <a:off x="3983421" y="6025358"/>
            <a:ext cx="5065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http://beta.cambridgespark.com/courses/jpm/01-module.html</a:t>
            </a:r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4061</TotalTime>
  <Words>904</Words>
  <Application>Microsoft Macintosh PowerPoint</Application>
  <PresentationFormat>On-screen Show (4:3)</PresentationFormat>
  <Paragraphs>226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Arial</vt:lpstr>
      <vt:lpstr>Wingdings</vt:lpstr>
      <vt:lpstr>Roboto Slab</vt:lpstr>
      <vt:lpstr>Source Sans Pro</vt:lpstr>
      <vt:lpstr>Cordelia template</vt:lpstr>
      <vt:lpstr>Large-scale Graph Mining with Spark</vt:lpstr>
      <vt:lpstr>Hello!</vt:lpstr>
      <vt:lpstr>Agenda</vt:lpstr>
      <vt:lpstr>Graphs 101</vt:lpstr>
      <vt:lpstr>My research: Web graphs</vt:lpstr>
      <vt:lpstr>Web graphs: substructures</vt:lpstr>
      <vt:lpstr>Web graphs encode information about:</vt:lpstr>
      <vt:lpstr>1. Why graphs?</vt:lpstr>
      <vt:lpstr>Look, ma! No labels!</vt:lpstr>
      <vt:lpstr>Why unsupervised learning?</vt:lpstr>
      <vt:lpstr>How to do this with graphs?  Community detection!</vt:lpstr>
      <vt:lpstr>Communities</vt:lpstr>
      <vt:lpstr>Assumptions</vt:lpstr>
      <vt:lpstr>Assumptions</vt:lpstr>
      <vt:lpstr>Influence</vt:lpstr>
      <vt:lpstr>Assumptions</vt:lpstr>
      <vt:lpstr>Homophily</vt:lpstr>
      <vt:lpstr>2. Graph Mining in Action</vt:lpstr>
      <vt:lpstr>3. What</vt:lpstr>
      <vt:lpstr>What I did</vt:lpstr>
      <vt:lpstr>What I‘ll talk about</vt:lpstr>
      <vt:lpstr>Graph Libraries</vt:lpstr>
      <vt:lpstr>Why choose GraphFrames?</vt:lpstr>
      <vt:lpstr>Create GraphFrame</vt:lpstr>
      <vt:lpstr>See top nodes</vt:lpstr>
      <vt:lpstr>Advantages of Label Propagation Algorithm (LPA)</vt:lpstr>
      <vt:lpstr>Run LPA</vt:lpstr>
      <vt:lpstr>4. Discussion </vt:lpstr>
      <vt:lpstr>&gt; 15 million</vt:lpstr>
      <vt:lpstr>PowerPoint Presentation</vt:lpstr>
      <vt:lpstr>Community: online learning</vt:lpstr>
      <vt:lpstr>Community: bedbugs</vt:lpstr>
      <vt:lpstr>Community: fandoms</vt:lpstr>
      <vt:lpstr>Applications</vt:lpstr>
      <vt:lpstr>Future Research Ideas</vt:lpstr>
      <vt:lpstr>Why do I love graphs?</vt:lpstr>
      <vt:lpstr>Obligatory Summary Slide</vt:lpstr>
      <vt:lpstr>The tip of the iceberg is what I talked about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344</cp:revision>
  <dcterms:modified xsi:type="dcterms:W3CDTF">2018-09-29T18:05:40Z</dcterms:modified>
</cp:coreProperties>
</file>